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CC"/>
    <a:srgbClr val="000099"/>
    <a:srgbClr val="8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35ED30E-1914-4CA4-B6D5-0F9AA5BC3B94}" type="datetimeFigureOut">
              <a:rPr lang="en-CA" smtClean="0"/>
              <a:t>09/06/2013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182331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5ED30E-1914-4CA4-B6D5-0F9AA5BC3B94}" type="datetimeFigureOut">
              <a:rPr lang="en-CA" smtClean="0"/>
              <a:t>09/06/2013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149941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5ED30E-1914-4CA4-B6D5-0F9AA5BC3B94}" type="datetimeFigureOut">
              <a:rPr lang="en-CA" smtClean="0"/>
              <a:t>09/06/2013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314423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5ED30E-1914-4CA4-B6D5-0F9AA5BC3B94}" type="datetimeFigureOut">
              <a:rPr lang="en-CA" smtClean="0"/>
              <a:t>09/06/2013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117702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ED30E-1914-4CA4-B6D5-0F9AA5BC3B94}" type="datetimeFigureOut">
              <a:rPr lang="en-CA" smtClean="0"/>
              <a:t>09/06/2013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208003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35ED30E-1914-4CA4-B6D5-0F9AA5BC3B94}" type="datetimeFigureOut">
              <a:rPr lang="en-CA" smtClean="0"/>
              <a:t>09/06/2013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193089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35ED30E-1914-4CA4-B6D5-0F9AA5BC3B94}" type="datetimeFigureOut">
              <a:rPr lang="en-CA" smtClean="0"/>
              <a:t>09/06/2013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223873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35ED30E-1914-4CA4-B6D5-0F9AA5BC3B94}" type="datetimeFigureOut">
              <a:rPr lang="en-CA" smtClean="0"/>
              <a:t>09/06/2013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243338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ED30E-1914-4CA4-B6D5-0F9AA5BC3B94}" type="datetimeFigureOut">
              <a:rPr lang="en-CA" smtClean="0"/>
              <a:t>09/06/2013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376407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ED30E-1914-4CA4-B6D5-0F9AA5BC3B94}" type="datetimeFigureOut">
              <a:rPr lang="en-CA" smtClean="0"/>
              <a:t>09/06/2013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1025827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ED30E-1914-4CA4-B6D5-0F9AA5BC3B94}" type="datetimeFigureOut">
              <a:rPr lang="en-CA" smtClean="0"/>
              <a:t>09/06/2013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38399D-DFF5-4C54-8D5D-F37D7A00E885}" type="slidenum">
              <a:rPr lang="en-CA" smtClean="0"/>
              <a:t>‹#›</a:t>
            </a:fld>
            <a:endParaRPr lang="en-CA"/>
          </a:p>
        </p:txBody>
      </p:sp>
    </p:spTree>
    <p:extLst>
      <p:ext uri="{BB962C8B-B14F-4D97-AF65-F5344CB8AC3E}">
        <p14:creationId xmlns:p14="http://schemas.microsoft.com/office/powerpoint/2010/main" val="303352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ED30E-1914-4CA4-B6D5-0F9AA5BC3B94}" type="datetimeFigureOut">
              <a:rPr lang="en-CA" smtClean="0"/>
              <a:t>09/06/2013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8399D-DFF5-4C54-8D5D-F37D7A00E885}" type="slidenum">
              <a:rPr lang="en-CA" smtClean="0"/>
              <a:t>‹#›</a:t>
            </a:fld>
            <a:endParaRPr lang="en-CA"/>
          </a:p>
        </p:txBody>
      </p:sp>
    </p:spTree>
    <p:extLst>
      <p:ext uri="{BB962C8B-B14F-4D97-AF65-F5344CB8AC3E}">
        <p14:creationId xmlns:p14="http://schemas.microsoft.com/office/powerpoint/2010/main" val="2347899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Multiple_sclerosis" TargetMode="External"/><Relationship Id="rId2" Type="http://schemas.openxmlformats.org/officeDocument/2006/relationships/hyperlink" Target="http://www.webmd.com/multiple-sclerosis/guide/what-is-multiple-sclerosis" TargetMode="External"/><Relationship Id="rId1" Type="http://schemas.openxmlformats.org/officeDocument/2006/relationships/slideLayout" Target="../slideLayouts/slideLayout2.xml"/><Relationship Id="rId5" Type="http://schemas.openxmlformats.org/officeDocument/2006/relationships/hyperlink" Target="http://mssociety.ca/en/community/mssc/default.htm" TargetMode="External"/><Relationship Id="rId4" Type="http://schemas.openxmlformats.org/officeDocument/2006/relationships/hyperlink" Target="http://mssociety.ca/en/inform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0"/>
            <a:ext cx="7738460" cy="28083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2808312"/>
            <a:ext cx="4659263" cy="3915347"/>
          </a:xfrm>
          <a:prstGeom prst="rect">
            <a:avLst/>
          </a:prstGeom>
        </p:spPr>
      </p:pic>
    </p:spTree>
    <p:extLst>
      <p:ext uri="{BB962C8B-B14F-4D97-AF65-F5344CB8AC3E}">
        <p14:creationId xmlns:p14="http://schemas.microsoft.com/office/powerpoint/2010/main" val="3669981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0000"/>
                </a:solidFill>
                <a:latin typeface="Franklin Gothic Demi" pitchFamily="34" charset="0"/>
              </a:rPr>
              <a:t>What is Multiple Sclerosis?</a:t>
            </a:r>
            <a:endParaRPr lang="en-CA" dirty="0">
              <a:solidFill>
                <a:srgbClr val="000000"/>
              </a:solidFill>
              <a:latin typeface="Franklin Gothic Demi"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solidFill>
                  <a:srgbClr val="000000"/>
                </a:solidFill>
              </a:rPr>
              <a:t>It is a disease that affects the brain and spinal cord, resulting in loss of muscle control, vision, balance, and sensation (such as numbness). With MS, the nerves of the brain and spinal cord are damaged by one's own immune system. </a:t>
            </a:r>
          </a:p>
          <a:p>
            <a:pPr marL="0" indent="0">
              <a:buNone/>
            </a:pPr>
            <a:r>
              <a:rPr lang="en-CA" dirty="0" smtClean="0">
                <a:solidFill>
                  <a:srgbClr val="000000"/>
                </a:solidFill>
              </a:rPr>
              <a:t>This is called an autoimmune disease.</a:t>
            </a:r>
          </a:p>
          <a:p>
            <a:pPr marL="0" indent="0">
              <a:buNone/>
            </a:pPr>
            <a:r>
              <a:rPr lang="en-CA" dirty="0" smtClean="0">
                <a:solidFill>
                  <a:srgbClr val="000000"/>
                </a:solidFill>
              </a:rPr>
              <a:t>Autoimmune diseases are those whereby the body's immune system, which normally targets and destroys substances foreign to the body such as bacteria, mistakenly attacks normal tissues.</a:t>
            </a:r>
          </a:p>
          <a:p>
            <a:pPr marL="0" indent="0">
              <a:buNone/>
            </a:pPr>
            <a:r>
              <a:rPr lang="en-CA" dirty="0" smtClean="0">
                <a:solidFill>
                  <a:srgbClr val="000000"/>
                </a:solidFill>
              </a:rPr>
              <a:t>In MS, the immune system attacks the brain and spinal cord.</a:t>
            </a:r>
          </a:p>
          <a:p>
            <a:pPr marL="0" indent="0">
              <a:buNone/>
            </a:pPr>
            <a:endParaRPr lang="en-CA" dirty="0"/>
          </a:p>
        </p:txBody>
      </p:sp>
    </p:spTree>
    <p:extLst>
      <p:ext uri="{BB962C8B-B14F-4D97-AF65-F5344CB8AC3E}">
        <p14:creationId xmlns:p14="http://schemas.microsoft.com/office/powerpoint/2010/main" val="31960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4565" y="4293096"/>
            <a:ext cx="3210587" cy="2564903"/>
          </a:xfrm>
          <a:prstGeom prst="rect">
            <a:avLst/>
          </a:prstGeom>
        </p:spPr>
      </p:pic>
      <p:sp>
        <p:nvSpPr>
          <p:cNvPr id="3" name="Content Placeholder 2"/>
          <p:cNvSpPr>
            <a:spLocks noGrp="1"/>
          </p:cNvSpPr>
          <p:nvPr>
            <p:ph idx="1"/>
          </p:nvPr>
        </p:nvSpPr>
        <p:spPr/>
        <p:txBody>
          <a:bodyPr>
            <a:normAutofit/>
          </a:bodyPr>
          <a:lstStyle/>
          <a:p>
            <a:r>
              <a:rPr lang="en-CA" sz="2400" dirty="0" smtClean="0">
                <a:solidFill>
                  <a:srgbClr val="000000"/>
                </a:solidFill>
                <a:latin typeface="Baskerville Old Face" pitchFamily="18" charset="0"/>
              </a:rPr>
              <a:t>There is no known cure for MS</a:t>
            </a:r>
          </a:p>
          <a:p>
            <a:r>
              <a:rPr lang="en-CA" sz="2400" dirty="0" smtClean="0">
                <a:solidFill>
                  <a:srgbClr val="000000"/>
                </a:solidFill>
                <a:latin typeface="Baskerville Old Face" pitchFamily="18" charset="0"/>
              </a:rPr>
              <a:t>About </a:t>
            </a:r>
            <a:r>
              <a:rPr lang="en-CA" sz="2400" dirty="0">
                <a:solidFill>
                  <a:srgbClr val="000000"/>
                </a:solidFill>
                <a:latin typeface="Baskerville Old Face" pitchFamily="18" charset="0"/>
              </a:rPr>
              <a:t>2 to 150 per 100,000 people are </a:t>
            </a:r>
            <a:r>
              <a:rPr lang="en-CA" sz="2400" dirty="0" smtClean="0">
                <a:solidFill>
                  <a:srgbClr val="000000"/>
                </a:solidFill>
                <a:latin typeface="Baskerville Old Face" pitchFamily="18" charset="0"/>
              </a:rPr>
              <a:t>affected</a:t>
            </a:r>
          </a:p>
          <a:p>
            <a:endParaRPr lang="en-CA" sz="2400" dirty="0" smtClean="0">
              <a:solidFill>
                <a:srgbClr val="000000"/>
              </a:solidFill>
              <a:latin typeface="Baskerville Old Face" pitchFamily="18" charset="0"/>
            </a:endParaRPr>
          </a:p>
          <a:p>
            <a:r>
              <a:rPr lang="en-CA" sz="2400" dirty="0" smtClean="0">
                <a:solidFill>
                  <a:srgbClr val="000000"/>
                </a:solidFill>
                <a:latin typeface="Baskerville Old Face" pitchFamily="18" charset="0"/>
              </a:rPr>
              <a:t>Unpredictable</a:t>
            </a:r>
          </a:p>
          <a:p>
            <a:r>
              <a:rPr lang="en-CA" sz="2400" dirty="0">
                <a:solidFill>
                  <a:srgbClr val="000000"/>
                </a:solidFill>
                <a:latin typeface="Baskerville Old Face" pitchFamily="18" charset="0"/>
              </a:rPr>
              <a:t>A</a:t>
            </a:r>
            <a:r>
              <a:rPr lang="en-CA" sz="2400" dirty="0" smtClean="0">
                <a:solidFill>
                  <a:srgbClr val="000000"/>
                </a:solidFill>
                <a:latin typeface="Baskerville Old Face" pitchFamily="18" charset="0"/>
              </a:rPr>
              <a:t>ffects </a:t>
            </a:r>
            <a:r>
              <a:rPr lang="en-CA" sz="2400" dirty="0">
                <a:solidFill>
                  <a:srgbClr val="000000"/>
                </a:solidFill>
                <a:latin typeface="Baskerville Old Face" pitchFamily="18" charset="0"/>
              </a:rPr>
              <a:t>vision, hearing, memory, balance and </a:t>
            </a:r>
            <a:r>
              <a:rPr lang="en-CA" sz="2400" dirty="0" smtClean="0">
                <a:solidFill>
                  <a:srgbClr val="000000"/>
                </a:solidFill>
                <a:latin typeface="Baskerville Old Face" pitchFamily="18" charset="0"/>
              </a:rPr>
              <a:t>mobility</a:t>
            </a:r>
          </a:p>
          <a:p>
            <a:pPr lvl="0"/>
            <a:r>
              <a:rPr lang="en-CA" sz="2400" dirty="0">
                <a:solidFill>
                  <a:srgbClr val="000000"/>
                </a:solidFill>
                <a:latin typeface="Baskerville Old Face" pitchFamily="18" charset="0"/>
              </a:rPr>
              <a:t>O</a:t>
            </a:r>
            <a:r>
              <a:rPr lang="en-CA" sz="2400" dirty="0" smtClean="0">
                <a:solidFill>
                  <a:srgbClr val="000000"/>
                </a:solidFill>
                <a:latin typeface="Baskerville Old Face" pitchFamily="18" charset="0"/>
              </a:rPr>
              <a:t>ften </a:t>
            </a:r>
            <a:r>
              <a:rPr lang="en-CA" sz="2400" dirty="0">
                <a:solidFill>
                  <a:srgbClr val="000000"/>
                </a:solidFill>
                <a:latin typeface="Baskerville Old Face" pitchFamily="18" charset="0"/>
              </a:rPr>
              <a:t>diagnosed in young adults, aged 15 to </a:t>
            </a:r>
            <a:r>
              <a:rPr lang="en-CA" sz="2400" dirty="0" smtClean="0">
                <a:solidFill>
                  <a:srgbClr val="000000"/>
                </a:solidFill>
                <a:latin typeface="Baskerville Old Face" pitchFamily="18" charset="0"/>
              </a:rPr>
              <a:t>40</a:t>
            </a:r>
          </a:p>
          <a:p>
            <a:pPr lvl="0"/>
            <a:r>
              <a:rPr lang="en-CA" sz="2400" dirty="0">
                <a:solidFill>
                  <a:srgbClr val="000000"/>
                </a:solidFill>
                <a:latin typeface="Baskerville Old Face" pitchFamily="18" charset="0"/>
              </a:rPr>
              <a:t>A</a:t>
            </a:r>
            <a:r>
              <a:rPr lang="en-CA" sz="2400" dirty="0" smtClean="0">
                <a:solidFill>
                  <a:srgbClr val="000000"/>
                </a:solidFill>
                <a:latin typeface="Baskerville Old Face" pitchFamily="18" charset="0"/>
              </a:rPr>
              <a:t>lso </a:t>
            </a:r>
            <a:r>
              <a:rPr lang="en-CA" sz="2400" dirty="0">
                <a:solidFill>
                  <a:srgbClr val="000000"/>
                </a:solidFill>
                <a:latin typeface="Baskerville Old Face" pitchFamily="18" charset="0"/>
              </a:rPr>
              <a:t>known to be found in children, some as young as two years old.</a:t>
            </a:r>
          </a:p>
          <a:p>
            <a:endParaRPr lang="en-CA" sz="1600" dirty="0"/>
          </a:p>
        </p:txBody>
      </p:sp>
      <p:sp>
        <p:nvSpPr>
          <p:cNvPr id="4" name="Title 3"/>
          <p:cNvSpPr>
            <a:spLocks noGrp="1"/>
          </p:cNvSpPr>
          <p:nvPr>
            <p:ph type="title"/>
          </p:nvPr>
        </p:nvSpPr>
        <p:spPr/>
        <p:txBody>
          <a:bodyPr>
            <a:normAutofit/>
          </a:bodyPr>
          <a:lstStyle/>
          <a:p>
            <a:r>
              <a:rPr lang="en-CA" sz="3200" dirty="0" smtClean="0">
                <a:solidFill>
                  <a:srgbClr val="000000"/>
                </a:solidFill>
                <a:latin typeface="Swis721 Blk BT" pitchFamily="34" charset="0"/>
              </a:rPr>
              <a:t>What’s the Problem? Why Must People Know About This?</a:t>
            </a:r>
            <a:endParaRPr lang="en-CA" sz="3200" dirty="0">
              <a:solidFill>
                <a:srgbClr val="000000"/>
              </a:solidFill>
              <a:latin typeface="Swis721 Blk BT" pitchFamily="34" charset="0"/>
            </a:endParaRPr>
          </a:p>
        </p:txBody>
      </p:sp>
    </p:spTree>
    <p:extLst>
      <p:ext uri="{BB962C8B-B14F-4D97-AF65-F5344CB8AC3E}">
        <p14:creationId xmlns:p14="http://schemas.microsoft.com/office/powerpoint/2010/main" val="3155485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rgbClr val="000000"/>
                </a:solidFill>
                <a:latin typeface="GungsuhChe" pitchFamily="49" charset="-127"/>
                <a:ea typeface="GungsuhChe" pitchFamily="49" charset="-127"/>
              </a:rPr>
              <a:t>What does the Organization do &amp; Who Gives Them Funding?</a:t>
            </a:r>
            <a:endParaRPr lang="en-CA" dirty="0">
              <a:solidFill>
                <a:srgbClr val="000000"/>
              </a:solidFill>
              <a:latin typeface="GungsuhChe" pitchFamily="49" charset="-127"/>
              <a:ea typeface="GungsuhChe" pitchFamily="49" charset="-127"/>
            </a:endParaRPr>
          </a:p>
        </p:txBody>
      </p:sp>
      <p:sp>
        <p:nvSpPr>
          <p:cNvPr id="3" name="Content Placeholder 2"/>
          <p:cNvSpPr>
            <a:spLocks noGrp="1"/>
          </p:cNvSpPr>
          <p:nvPr>
            <p:ph idx="1"/>
          </p:nvPr>
        </p:nvSpPr>
        <p:spPr>
          <a:xfrm>
            <a:off x="467544" y="1772816"/>
            <a:ext cx="8229600" cy="4525963"/>
          </a:xfrm>
        </p:spPr>
        <p:txBody>
          <a:bodyPr>
            <a:normAutofit/>
          </a:bodyPr>
          <a:lstStyle/>
          <a:p>
            <a:r>
              <a:rPr lang="en-CA" sz="2800" dirty="0">
                <a:solidFill>
                  <a:srgbClr val="000000"/>
                </a:solidFill>
                <a:latin typeface="Constantia" pitchFamily="18" charset="0"/>
              </a:rPr>
              <a:t>P</a:t>
            </a:r>
            <a:r>
              <a:rPr lang="en-CA" sz="2800" dirty="0" smtClean="0">
                <a:solidFill>
                  <a:srgbClr val="000000"/>
                </a:solidFill>
                <a:latin typeface="Constantia" pitchFamily="18" charset="0"/>
              </a:rPr>
              <a:t>rovides </a:t>
            </a:r>
            <a:r>
              <a:rPr lang="en-CA" sz="2800" dirty="0">
                <a:solidFill>
                  <a:srgbClr val="000000"/>
                </a:solidFill>
                <a:latin typeface="Constantia" pitchFamily="18" charset="0"/>
              </a:rPr>
              <a:t>services to people with multiple sclerosis and their </a:t>
            </a:r>
            <a:r>
              <a:rPr lang="en-CA" sz="2800" dirty="0" smtClean="0">
                <a:solidFill>
                  <a:srgbClr val="000000"/>
                </a:solidFill>
                <a:latin typeface="Constantia" pitchFamily="18" charset="0"/>
              </a:rPr>
              <a:t>families</a:t>
            </a:r>
          </a:p>
          <a:p>
            <a:r>
              <a:rPr lang="en-CA" sz="2800" dirty="0" smtClean="0">
                <a:solidFill>
                  <a:srgbClr val="000000"/>
                </a:solidFill>
                <a:latin typeface="Constantia" pitchFamily="18" charset="0"/>
              </a:rPr>
              <a:t>Research’s </a:t>
            </a:r>
            <a:r>
              <a:rPr lang="en-CA" sz="2800" dirty="0">
                <a:solidFill>
                  <a:srgbClr val="000000"/>
                </a:solidFill>
                <a:latin typeface="Constantia" pitchFamily="18" charset="0"/>
              </a:rPr>
              <a:t>to find the cause and cure </a:t>
            </a:r>
            <a:r>
              <a:rPr lang="en-CA" sz="2800" dirty="0" smtClean="0">
                <a:solidFill>
                  <a:srgbClr val="000000"/>
                </a:solidFill>
                <a:latin typeface="Constantia" pitchFamily="18" charset="0"/>
              </a:rPr>
              <a:t>for </a:t>
            </a:r>
            <a:r>
              <a:rPr lang="en-CA" sz="2800" dirty="0" smtClean="0">
                <a:solidFill>
                  <a:srgbClr val="000000"/>
                </a:solidFill>
                <a:latin typeface="Constantia" pitchFamily="18" charset="0"/>
              </a:rPr>
              <a:t>MS</a:t>
            </a:r>
          </a:p>
          <a:p>
            <a:endParaRPr lang="en-CA" sz="2800" dirty="0">
              <a:solidFill>
                <a:srgbClr val="000000"/>
              </a:solidFill>
              <a:latin typeface="Constantia" pitchFamily="18" charset="0"/>
            </a:endParaRPr>
          </a:p>
          <a:p>
            <a:r>
              <a:rPr lang="en-CA" sz="2800" dirty="0">
                <a:solidFill>
                  <a:srgbClr val="000000"/>
                </a:solidFill>
                <a:latin typeface="Constantia" pitchFamily="18" charset="0"/>
              </a:rPr>
              <a:t> Anyone can fund them, but mostly people who know someone or have </a:t>
            </a:r>
            <a:r>
              <a:rPr lang="en-CA" sz="2800" dirty="0" smtClean="0">
                <a:solidFill>
                  <a:srgbClr val="000000"/>
                </a:solidFill>
                <a:latin typeface="Constantia" pitchFamily="18" charset="0"/>
              </a:rPr>
              <a:t>MS do</a:t>
            </a:r>
          </a:p>
        </p:txBody>
      </p:sp>
    </p:spTree>
    <p:extLst>
      <p:ext uri="{BB962C8B-B14F-4D97-AF65-F5344CB8AC3E}">
        <p14:creationId xmlns:p14="http://schemas.microsoft.com/office/powerpoint/2010/main" val="194711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Stencil" pitchFamily="82" charset="0"/>
              </a:rPr>
              <a:t>P</a:t>
            </a:r>
            <a:r>
              <a:rPr lang="en-US" dirty="0" smtClean="0">
                <a:latin typeface="Stencil" pitchFamily="82" charset="0"/>
              </a:rPr>
              <a:t>roblems </a:t>
            </a:r>
            <a:r>
              <a:rPr lang="en-US" dirty="0">
                <a:latin typeface="Stencil" pitchFamily="82" charset="0"/>
              </a:rPr>
              <a:t>&amp;</a:t>
            </a:r>
            <a:r>
              <a:rPr lang="en-US" dirty="0" smtClean="0">
                <a:latin typeface="Stencil" pitchFamily="82" charset="0"/>
              </a:rPr>
              <a:t> Successes with MSS</a:t>
            </a:r>
            <a:endParaRPr lang="en-CA" dirty="0">
              <a:latin typeface="Stencil" pitchFamily="82" charset="0"/>
            </a:endParaRPr>
          </a:p>
        </p:txBody>
      </p:sp>
      <p:sp>
        <p:nvSpPr>
          <p:cNvPr id="3" name="Content Placeholder 2"/>
          <p:cNvSpPr>
            <a:spLocks noGrp="1"/>
          </p:cNvSpPr>
          <p:nvPr>
            <p:ph idx="1"/>
          </p:nvPr>
        </p:nvSpPr>
        <p:spPr/>
        <p:txBody>
          <a:bodyPr/>
          <a:lstStyle/>
          <a:p>
            <a:r>
              <a:rPr lang="en-CA" dirty="0" smtClean="0"/>
              <a:t>Not many people know about MS &amp; it’s a very serious disease that has no known cure</a:t>
            </a:r>
          </a:p>
          <a:p>
            <a:pPr marL="0" indent="0">
              <a:buNone/>
            </a:pPr>
            <a:endParaRPr lang="en-CA" dirty="0" smtClean="0"/>
          </a:p>
          <a:p>
            <a:r>
              <a:rPr lang="en-CA" dirty="0" smtClean="0"/>
              <a:t>They have a bike tour &amp; walk tour every year to raise money to find a cure for MS</a:t>
            </a:r>
          </a:p>
          <a:p>
            <a:r>
              <a:rPr lang="en-CA" dirty="0" smtClean="0"/>
              <a:t>All the money they raise goes towards finding a cure for MS &amp; helping families involved with MS</a:t>
            </a:r>
          </a:p>
          <a:p>
            <a:endParaRPr lang="en-CA" dirty="0"/>
          </a:p>
        </p:txBody>
      </p:sp>
    </p:spTree>
    <p:extLst>
      <p:ext uri="{BB962C8B-B14F-4D97-AF65-F5344CB8AC3E}">
        <p14:creationId xmlns:p14="http://schemas.microsoft.com/office/powerpoint/2010/main" val="2778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normAutofit/>
          </a:bodyPr>
          <a:lstStyle/>
          <a:p>
            <a:r>
              <a:rPr lang="en-CA" sz="2000" dirty="0">
                <a:latin typeface="Rockwell" pitchFamily="18" charset="0"/>
              </a:rPr>
              <a:t>The head office of the MS Society is located in Toronto, Ontario. Division offices are located in Dartmouth, Montreal, Toronto, Winnipeg, Regina, Edmonton, and </a:t>
            </a:r>
            <a:r>
              <a:rPr lang="en-CA" sz="2000" dirty="0" smtClean="0">
                <a:latin typeface="Rockwell" pitchFamily="18" charset="0"/>
              </a:rPr>
              <a:t>Vancouver</a:t>
            </a:r>
          </a:p>
          <a:p>
            <a:pPr marL="0" indent="0">
              <a:buNone/>
            </a:pPr>
            <a:endParaRPr lang="en-CA" sz="2000" dirty="0" smtClean="0">
              <a:latin typeface="Rockwell" pitchFamily="18" charset="0"/>
            </a:endParaRPr>
          </a:p>
          <a:p>
            <a:r>
              <a:rPr lang="en-CA" sz="2000" dirty="0" smtClean="0">
                <a:latin typeface="Rockwell" pitchFamily="18" charset="0"/>
              </a:rPr>
              <a:t>1,500 </a:t>
            </a:r>
            <a:r>
              <a:rPr lang="en-CA" sz="2000" dirty="0">
                <a:latin typeface="Rockwell" pitchFamily="18" charset="0"/>
              </a:rPr>
              <a:t>volunteers serve on MS Society national, division and chapter boards and </a:t>
            </a:r>
            <a:r>
              <a:rPr lang="en-CA" sz="2000" dirty="0" smtClean="0">
                <a:latin typeface="Rockwell" pitchFamily="18" charset="0"/>
              </a:rPr>
              <a:t>committees</a:t>
            </a:r>
          </a:p>
          <a:p>
            <a:r>
              <a:rPr lang="en-CA" sz="2000" dirty="0" smtClean="0">
                <a:latin typeface="Rockwell" pitchFamily="18" charset="0"/>
              </a:rPr>
              <a:t>An estimated </a:t>
            </a:r>
            <a:r>
              <a:rPr lang="en-CA" sz="2000" dirty="0">
                <a:latin typeface="Rockwell" pitchFamily="18" charset="0"/>
              </a:rPr>
              <a:t>13,500 women and men are volunteers for service programs, fundraising events, public awareness campaigns and social action </a:t>
            </a:r>
            <a:r>
              <a:rPr lang="en-CA" sz="2000" dirty="0" smtClean="0">
                <a:latin typeface="Rockwell" pitchFamily="18" charset="0"/>
              </a:rPr>
              <a:t>activities</a:t>
            </a:r>
          </a:p>
          <a:p>
            <a:endParaRPr lang="en-CA" sz="2000" dirty="0">
              <a:latin typeface="Rockwell" pitchFamily="18" charset="0"/>
            </a:endParaRPr>
          </a:p>
          <a:p>
            <a:pPr marL="0" indent="0" algn="ctr">
              <a:buNone/>
            </a:pPr>
            <a:r>
              <a:rPr lang="en-CA" sz="2000" dirty="0" smtClean="0">
                <a:latin typeface="Rockwell" pitchFamily="18" charset="0"/>
              </a:rPr>
              <a:t>It’s a </a:t>
            </a:r>
            <a:r>
              <a:rPr lang="en-CA" sz="2000" dirty="0">
                <a:latin typeface="Rockwell" pitchFamily="18" charset="0"/>
              </a:rPr>
              <a:t>great organization because they are helping out families &amp; people with </a:t>
            </a:r>
            <a:r>
              <a:rPr lang="en-CA" sz="2000" dirty="0" smtClean="0">
                <a:latin typeface="Rockwell" pitchFamily="18" charset="0"/>
              </a:rPr>
              <a:t>MS. </a:t>
            </a:r>
            <a:r>
              <a:rPr lang="en-CA" sz="2000" dirty="0">
                <a:latin typeface="Rockwell" pitchFamily="18" charset="0"/>
              </a:rPr>
              <a:t>They also are trying to find a cure to this </a:t>
            </a:r>
            <a:r>
              <a:rPr lang="en-CA" sz="2000" dirty="0" smtClean="0">
                <a:latin typeface="Rockwell" pitchFamily="18" charset="0"/>
              </a:rPr>
              <a:t>disease.</a:t>
            </a:r>
          </a:p>
        </p:txBody>
      </p:sp>
      <p:sp>
        <p:nvSpPr>
          <p:cNvPr id="4" name="Title 3"/>
          <p:cNvSpPr>
            <a:spLocks noGrp="1"/>
          </p:cNvSpPr>
          <p:nvPr>
            <p:ph type="title"/>
          </p:nvPr>
        </p:nvSpPr>
        <p:spPr/>
        <p:txBody>
          <a:bodyPr>
            <a:noAutofit/>
          </a:bodyPr>
          <a:lstStyle/>
          <a:p>
            <a:r>
              <a:rPr lang="en-CA" sz="3600" dirty="0" smtClean="0">
                <a:latin typeface="Eras Demi ITC" pitchFamily="34" charset="0"/>
              </a:rPr>
              <a:t>Size, Number of Workers &amp; what Makes it a Great Organization</a:t>
            </a:r>
            <a:endParaRPr lang="en-CA" sz="3600" dirty="0">
              <a:latin typeface="Eras Demi ITC" pitchFamily="34" charset="0"/>
            </a:endParaRPr>
          </a:p>
        </p:txBody>
      </p:sp>
    </p:spTree>
    <p:extLst>
      <p:ext uri="{BB962C8B-B14F-4D97-AF65-F5344CB8AC3E}">
        <p14:creationId xmlns:p14="http://schemas.microsoft.com/office/powerpoint/2010/main" val="6894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en-CA" dirty="0" smtClean="0">
                <a:latin typeface="Algerian" pitchFamily="82" charset="0"/>
              </a:rPr>
              <a:t>Where are the Donations Spent?</a:t>
            </a:r>
            <a:endParaRPr lang="en-CA" dirty="0">
              <a:latin typeface="Algerian" pitchFamily="82" charset="0"/>
            </a:endParaRPr>
          </a:p>
        </p:txBody>
      </p:sp>
      <p:sp>
        <p:nvSpPr>
          <p:cNvPr id="3" name="Content Placeholder 2"/>
          <p:cNvSpPr>
            <a:spLocks noGrp="1"/>
          </p:cNvSpPr>
          <p:nvPr>
            <p:ph idx="1"/>
          </p:nvPr>
        </p:nvSpPr>
        <p:spPr>
          <a:xfrm>
            <a:off x="467544" y="1844824"/>
            <a:ext cx="8229600" cy="4525963"/>
          </a:xfrm>
        </p:spPr>
        <p:txBody>
          <a:bodyPr>
            <a:normAutofit/>
          </a:bodyPr>
          <a:lstStyle/>
          <a:p>
            <a:pPr marL="0" indent="0" algn="ctr">
              <a:buNone/>
            </a:pPr>
            <a:r>
              <a:rPr lang="en-CA" sz="3600" dirty="0">
                <a:latin typeface="Garamond" pitchFamily="18" charset="0"/>
              </a:rPr>
              <a:t>The donations are put towards the study to find a cure for multiple sclerosis &amp; helping out the families who </a:t>
            </a:r>
            <a:r>
              <a:rPr lang="en-CA" sz="3600" dirty="0" smtClean="0">
                <a:latin typeface="Garamond" pitchFamily="18" charset="0"/>
              </a:rPr>
              <a:t>are involved with MS.</a:t>
            </a:r>
            <a:endParaRPr lang="en-CA" sz="3600" dirty="0">
              <a:latin typeface="Garamond"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575032"/>
            <a:ext cx="4032448" cy="3024336"/>
          </a:xfrm>
          <a:prstGeom prst="rect">
            <a:avLst/>
          </a:prstGeom>
        </p:spPr>
      </p:pic>
    </p:spTree>
    <p:extLst>
      <p:ext uri="{BB962C8B-B14F-4D97-AF65-F5344CB8AC3E}">
        <p14:creationId xmlns:p14="http://schemas.microsoft.com/office/powerpoint/2010/main" val="396346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466337"/>
            <a:ext cx="2952328" cy="3391663"/>
          </a:xfrm>
          <a:prstGeom prst="rect">
            <a:avLst/>
          </a:prstGeom>
        </p:spPr>
      </p:pic>
      <p:sp>
        <p:nvSpPr>
          <p:cNvPr id="2" name="Title 1"/>
          <p:cNvSpPr>
            <a:spLocks noGrp="1"/>
          </p:cNvSpPr>
          <p:nvPr>
            <p:ph type="title"/>
          </p:nvPr>
        </p:nvSpPr>
        <p:spPr/>
        <p:txBody>
          <a:bodyPr>
            <a:noAutofit/>
          </a:bodyPr>
          <a:lstStyle/>
          <a:p>
            <a:r>
              <a:rPr lang="en-CA" sz="4000" dirty="0" smtClean="0">
                <a:latin typeface="Showcard Gothic" pitchFamily="82" charset="0"/>
              </a:rPr>
              <a:t>How Can the Public Best Contribute to This Cause?</a:t>
            </a:r>
            <a:endParaRPr lang="en-CA" sz="4000" dirty="0">
              <a:latin typeface="Showcard Gothic" pitchFamily="82" charset="0"/>
            </a:endParaRPr>
          </a:p>
        </p:txBody>
      </p:sp>
      <p:sp>
        <p:nvSpPr>
          <p:cNvPr id="3" name="Content Placeholder 2"/>
          <p:cNvSpPr>
            <a:spLocks noGrp="1"/>
          </p:cNvSpPr>
          <p:nvPr>
            <p:ph idx="1"/>
          </p:nvPr>
        </p:nvSpPr>
        <p:spPr>
          <a:xfrm>
            <a:off x="467544" y="1844824"/>
            <a:ext cx="8229600" cy="4525963"/>
          </a:xfrm>
        </p:spPr>
        <p:txBody>
          <a:bodyPr/>
          <a:lstStyle/>
          <a:p>
            <a:pPr marL="0" lvl="0" indent="0" algn="ctr">
              <a:buNone/>
            </a:pPr>
            <a:r>
              <a:rPr lang="en-CA" sz="3600" dirty="0">
                <a:latin typeface="Segoe UI" pitchFamily="34" charset="0"/>
                <a:ea typeface="Segoe UI" pitchFamily="34" charset="0"/>
                <a:cs typeface="Segoe UI" pitchFamily="34" charset="0"/>
              </a:rPr>
              <a:t>The public can help by donating to the charity or by running or biking in the yearly MS walk or bike tour.</a:t>
            </a:r>
          </a:p>
          <a:p>
            <a:pPr marL="0" indent="0">
              <a:buNone/>
            </a:pPr>
            <a:endParaRPr lang="en-CA"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5936" y="3923918"/>
            <a:ext cx="4486275" cy="2476500"/>
          </a:xfrm>
          <a:prstGeom prst="rect">
            <a:avLst/>
          </a:prstGeom>
        </p:spPr>
      </p:pic>
    </p:spTree>
    <p:extLst>
      <p:ext uri="{BB962C8B-B14F-4D97-AF65-F5344CB8AC3E}">
        <p14:creationId xmlns:p14="http://schemas.microsoft.com/office/powerpoint/2010/main" val="1795957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latin typeface="Copperplate Gothic Bold" pitchFamily="34" charset="0"/>
              </a:rPr>
              <a:t>Citations</a:t>
            </a:r>
            <a:endParaRPr lang="en-CA" sz="5400" dirty="0">
              <a:latin typeface="Copperplate Gothic Bold" pitchFamily="34" charset="0"/>
            </a:endParaRPr>
          </a:p>
        </p:txBody>
      </p:sp>
      <p:sp>
        <p:nvSpPr>
          <p:cNvPr id="3" name="Content Placeholder 2"/>
          <p:cNvSpPr>
            <a:spLocks noGrp="1"/>
          </p:cNvSpPr>
          <p:nvPr>
            <p:ph idx="1"/>
          </p:nvPr>
        </p:nvSpPr>
        <p:spPr/>
        <p:txBody>
          <a:bodyPr/>
          <a:lstStyle/>
          <a:p>
            <a:pPr marL="0" indent="0">
              <a:buNone/>
            </a:pPr>
            <a:r>
              <a:rPr lang="en-CA" sz="2200" dirty="0" smtClean="0">
                <a:latin typeface="Eras Demi ITC" pitchFamily="34" charset="0"/>
                <a:ea typeface="KaiTi" pitchFamily="49" charset="-122"/>
              </a:rPr>
              <a:t>Slide 2- </a:t>
            </a:r>
            <a:r>
              <a:rPr lang="en-CA" sz="2200" dirty="0" smtClean="0">
                <a:latin typeface="Eras Demi ITC" pitchFamily="34" charset="0"/>
                <a:ea typeface="Kozuka Gothic Pro L" pitchFamily="34" charset="-128"/>
                <a:hlinkClick r:id="rId2"/>
              </a:rPr>
              <a:t>http://www.webmd.com/multiple-sclerosis/guide/what-is-multiple-sclerosis</a:t>
            </a:r>
            <a:r>
              <a:rPr lang="en-CA" sz="2200" dirty="0" smtClean="0">
                <a:latin typeface="Eras Demi ITC" pitchFamily="34" charset="0"/>
                <a:ea typeface="Kozuka Gothic Pro L" pitchFamily="34" charset="-128"/>
              </a:rPr>
              <a:t> </a:t>
            </a:r>
          </a:p>
          <a:p>
            <a:pPr marL="0" indent="0">
              <a:buNone/>
            </a:pPr>
            <a:endParaRPr lang="en-CA" sz="2200" dirty="0" smtClean="0">
              <a:latin typeface="Eras Demi ITC" pitchFamily="34" charset="0"/>
              <a:ea typeface="Kozuka Gothic Pro L" pitchFamily="34" charset="-128"/>
            </a:endParaRPr>
          </a:p>
          <a:p>
            <a:pPr marL="0" indent="0">
              <a:buNone/>
            </a:pPr>
            <a:r>
              <a:rPr lang="en-CA" sz="2200" dirty="0" smtClean="0">
                <a:latin typeface="Eras Demi ITC" pitchFamily="34" charset="0"/>
                <a:ea typeface="Kozuka Gothic Pro M" pitchFamily="34" charset="-128"/>
              </a:rPr>
              <a:t>Slide 3- </a:t>
            </a:r>
            <a:r>
              <a:rPr lang="en-US" sz="2200" u="sng" dirty="0">
                <a:latin typeface="Eras Demi ITC" pitchFamily="34" charset="0"/>
                <a:ea typeface="Kozuka Gothic Pro L" pitchFamily="34" charset="-128"/>
                <a:hlinkClick r:id="rId3"/>
              </a:rPr>
              <a:t>http://</a:t>
            </a:r>
            <a:r>
              <a:rPr lang="en-US" sz="2200" u="sng" dirty="0" smtClean="0">
                <a:latin typeface="Eras Demi ITC" pitchFamily="34" charset="0"/>
                <a:ea typeface="Kozuka Gothic Pro L" pitchFamily="34" charset="-128"/>
                <a:hlinkClick r:id="rId3"/>
              </a:rPr>
              <a:t>en.wikipedia.org/wiki/Multiple_sclerosis</a:t>
            </a:r>
            <a:r>
              <a:rPr lang="en-US" sz="2200" dirty="0" smtClean="0">
                <a:latin typeface="Eras Demi ITC" pitchFamily="34" charset="0"/>
                <a:ea typeface="Kozuka Gothic Pro L" pitchFamily="34" charset="-128"/>
              </a:rPr>
              <a:t> &amp; </a:t>
            </a:r>
            <a:r>
              <a:rPr lang="en-US" sz="2200" dirty="0" smtClean="0">
                <a:latin typeface="Eras Demi ITC" pitchFamily="34" charset="0"/>
                <a:ea typeface="Kozuka Gothic Pro L" pitchFamily="34" charset="-128"/>
                <a:hlinkClick r:id="rId4"/>
              </a:rPr>
              <a:t>http://mssociety.ca/en/information/</a:t>
            </a:r>
            <a:r>
              <a:rPr lang="en-US" sz="2200" dirty="0" smtClean="0">
                <a:latin typeface="Eras Demi ITC" pitchFamily="34" charset="0"/>
                <a:ea typeface="Kozuka Gothic Pro L" pitchFamily="34" charset="-128"/>
              </a:rPr>
              <a:t> </a:t>
            </a:r>
          </a:p>
          <a:p>
            <a:pPr marL="0" indent="0">
              <a:buNone/>
            </a:pPr>
            <a:endParaRPr lang="en-US" sz="2200" dirty="0" smtClean="0">
              <a:latin typeface="Eras Demi ITC" pitchFamily="34" charset="0"/>
              <a:ea typeface="Kozuka Gothic Pro L" pitchFamily="34" charset="-128"/>
            </a:endParaRPr>
          </a:p>
          <a:p>
            <a:pPr marL="0" indent="0">
              <a:buNone/>
            </a:pPr>
            <a:r>
              <a:rPr lang="en-CA" sz="2200" dirty="0" smtClean="0">
                <a:latin typeface="Eras Demi ITC" pitchFamily="34" charset="0"/>
                <a:ea typeface="Kozuka Gothic Pro M" pitchFamily="34" charset="-128"/>
              </a:rPr>
              <a:t>Slide 4- </a:t>
            </a:r>
            <a:r>
              <a:rPr lang="en-CA" sz="2200" dirty="0" smtClean="0">
                <a:latin typeface="Eras Demi ITC" pitchFamily="34" charset="0"/>
                <a:ea typeface="Kozuka Gothic Pro L" pitchFamily="34" charset="-128"/>
                <a:hlinkClick r:id="rId5"/>
              </a:rPr>
              <a:t>http://mssociety.ca/en/community/mssc/default.htm</a:t>
            </a:r>
            <a:endParaRPr lang="en-CA" sz="2200" dirty="0" smtClean="0">
              <a:latin typeface="Eras Demi ITC" pitchFamily="34" charset="0"/>
              <a:ea typeface="Kozuka Gothic Pro L" pitchFamily="34" charset="-128"/>
            </a:endParaRPr>
          </a:p>
          <a:p>
            <a:pPr marL="0" indent="0">
              <a:buNone/>
            </a:pPr>
            <a:r>
              <a:rPr lang="en-CA" sz="2200" dirty="0" smtClean="0">
                <a:latin typeface="Eras Demi ITC" pitchFamily="34" charset="0"/>
                <a:ea typeface="Kozuka Gothic Pro L" pitchFamily="34" charset="-128"/>
              </a:rPr>
              <a:t> </a:t>
            </a:r>
          </a:p>
          <a:p>
            <a:pPr marL="0" indent="0">
              <a:buNone/>
            </a:pPr>
            <a:r>
              <a:rPr lang="en-CA" sz="2200" smtClean="0">
                <a:latin typeface="Eras Demi ITC" pitchFamily="34" charset="0"/>
                <a:ea typeface="Kozuka Gothic Pro M" pitchFamily="34" charset="-128"/>
              </a:rPr>
              <a:t>Slide </a:t>
            </a:r>
            <a:r>
              <a:rPr lang="en-CA" sz="2200" dirty="0" smtClean="0">
                <a:latin typeface="Eras Demi ITC" pitchFamily="34" charset="0"/>
                <a:ea typeface="Kozuka Gothic Pro M" pitchFamily="34" charset="-128"/>
              </a:rPr>
              <a:t>6- </a:t>
            </a:r>
            <a:r>
              <a:rPr lang="en-CA" sz="2200" dirty="0" smtClean="0">
                <a:latin typeface="Eras Demi ITC" pitchFamily="34" charset="0"/>
                <a:ea typeface="Kozuka Gothic Pro L" pitchFamily="34" charset="-128"/>
                <a:hlinkClick r:id="rId5"/>
              </a:rPr>
              <a:t>http://mssociety.ca/en/community/mssc/default.htm</a:t>
            </a:r>
            <a:r>
              <a:rPr lang="en-CA" sz="2200" dirty="0" smtClean="0">
                <a:latin typeface="Eras Demi ITC" pitchFamily="34" charset="0"/>
                <a:ea typeface="Kozuka Gothic Pro L" pitchFamily="34" charset="-128"/>
              </a:rPr>
              <a:t> </a:t>
            </a:r>
            <a:endParaRPr lang="en-CA" sz="2200" dirty="0">
              <a:latin typeface="Eras Demi ITC" pitchFamily="34" charset="0"/>
              <a:ea typeface="Kozuka Gothic Pro M" pitchFamily="34" charset="-128"/>
            </a:endParaRPr>
          </a:p>
          <a:p>
            <a:pPr marL="0" indent="0">
              <a:buNone/>
            </a:pPr>
            <a:endParaRPr lang="en-CA" sz="2400" dirty="0">
              <a:latin typeface="Kozuka Gothic Pro M" pitchFamily="34" charset="-128"/>
              <a:ea typeface="Kozuka Gothic Pro M" pitchFamily="34" charset="-128"/>
            </a:endParaRPr>
          </a:p>
        </p:txBody>
      </p:sp>
    </p:spTree>
    <p:extLst>
      <p:ext uri="{BB962C8B-B14F-4D97-AF65-F5344CB8AC3E}">
        <p14:creationId xmlns:p14="http://schemas.microsoft.com/office/powerpoint/2010/main" val="3190481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471</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What is Multiple Sclerosis?</vt:lpstr>
      <vt:lpstr>What’s the Problem? Why Must People Know About This?</vt:lpstr>
      <vt:lpstr>What does the Organization do &amp; Who Gives Them Funding?</vt:lpstr>
      <vt:lpstr>Problems &amp; Successes with MSS</vt:lpstr>
      <vt:lpstr>Size, Number of Workers &amp; what Makes it a Great Organization</vt:lpstr>
      <vt:lpstr>Where are the Donations Spent?</vt:lpstr>
      <vt:lpstr>How Can the Public Best Contribute to This Cause?</vt:lpstr>
      <vt:lpstr>Citations</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WRDSB</dc:creator>
  <cp:lastModifiedBy>Courtney</cp:lastModifiedBy>
  <cp:revision>13</cp:revision>
  <dcterms:created xsi:type="dcterms:W3CDTF">2013-06-07T13:06:50Z</dcterms:created>
  <dcterms:modified xsi:type="dcterms:W3CDTF">2013-06-10T01:22:19Z</dcterms:modified>
</cp:coreProperties>
</file>